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YvwN4qby0PEb9to75d0rzZIhW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453221e4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g8453221e4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1745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53221e47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2" name="Google Shape;172;g8453221e47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8245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424e42db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8424e42db5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8" name="Google Shape;128;g8424e42db5_1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030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65100" lvl="0" indent="0" algn="just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1000"/>
              <a:buFont typeface="Calibri"/>
              <a:buNone/>
            </a:pPr>
            <a:endParaRPr sz="1000" dirty="0"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120f84957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97" name="Google Shape;197;gb120f8495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120f84957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3" name="Google Shape;203;gb120f8495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453221e47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8453221e47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8453221e47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424e42db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8424e42db5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8424e42db5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120f8495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b120f8495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b120f84957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453221e4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7" name="Google Shape;117;g8453221e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424e42db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8424e42db5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8" name="Google Shape;128;g8424e42db5_1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453221e47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7" name="Google Shape;137;g8453221e4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120f84957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1" name="Google Shape;151;gb120f84957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120f84957_2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8" name="Google Shape;158;gb120f84957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1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/>
          <p:nvPr/>
        </p:nvSpPr>
        <p:spPr>
          <a:xfrm>
            <a:off x="292963" y="275208"/>
            <a:ext cx="11613966" cy="6312023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1"/>
          <p:cNvSpPr txBox="1">
            <a:spLocks noGrp="1"/>
          </p:cNvSpPr>
          <p:nvPr>
            <p:ph type="ctrTitle"/>
          </p:nvPr>
        </p:nvSpPr>
        <p:spPr>
          <a:xfrm>
            <a:off x="6743833" y="1193958"/>
            <a:ext cx="4053543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  <a:defRPr sz="66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ubTitle" idx="1"/>
          </p:nvPr>
        </p:nvSpPr>
        <p:spPr>
          <a:xfrm>
            <a:off x="644874" y="2857500"/>
            <a:ext cx="405631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56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9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0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0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racking.cs.princeton.edu/datase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546758" y="643467"/>
            <a:ext cx="6673469" cy="505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alibri"/>
              <a:buNone/>
            </a:pPr>
            <a:r>
              <a:rPr lang="en-US" sz="4800" dirty="0"/>
              <a:t>Object Tracking for Safety</a:t>
            </a:r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7870994" y="643467"/>
            <a:ext cx="3492421" cy="505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b="1" dirty="0">
                <a:solidFill>
                  <a:schemeClr val="dk1"/>
                </a:solidFill>
              </a:rPr>
              <a:t>Computer Vision Final Project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-US" sz="1700" dirty="0">
                <a:solidFill>
                  <a:schemeClr val="dk1"/>
                </a:solidFill>
              </a:rPr>
              <a:t>Team </a:t>
            </a:r>
            <a:r>
              <a:rPr lang="en-US" sz="1700" dirty="0" err="1">
                <a:solidFill>
                  <a:schemeClr val="dk1"/>
                </a:solidFill>
              </a:rPr>
              <a:t>SafeBot</a:t>
            </a:r>
            <a:r>
              <a:rPr lang="en-US" sz="1700" dirty="0">
                <a:solidFill>
                  <a:schemeClr val="dk1"/>
                </a:solidFill>
              </a:rPr>
              <a:t>: SAPTADEEP DEBNATH</a:t>
            </a: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-US" sz="1700" dirty="0">
                <a:solidFill>
                  <a:schemeClr val="dk1"/>
                </a:solidFill>
              </a:rPr>
              <a:t>         	         PREETI KANNAPAN</a:t>
            </a:r>
            <a:endParaRPr sz="17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-US" sz="1700" dirty="0">
                <a:solidFill>
                  <a:schemeClr val="dk1"/>
                </a:solidFill>
              </a:rPr>
              <a:t>                  MALVIKA SHETTY</a:t>
            </a:r>
            <a:endParaRPr sz="1700" dirty="0">
              <a:solidFill>
                <a:schemeClr val="dk1"/>
              </a:solidFill>
            </a:endParaRPr>
          </a:p>
        </p:txBody>
      </p:sp>
      <p:cxnSp>
        <p:nvCxnSpPr>
          <p:cNvPr id="91" name="Google Shape;91;p1"/>
          <p:cNvCxnSpPr/>
          <p:nvPr/>
        </p:nvCxnSpPr>
        <p:spPr>
          <a:xfrm>
            <a:off x="7534656" y="1391367"/>
            <a:ext cx="0" cy="3558208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7476" b="37434"/>
          <a:stretch/>
        </p:blipFill>
        <p:spPr>
          <a:xfrm>
            <a:off x="95250" y="95250"/>
            <a:ext cx="2762250" cy="346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53221e47_2_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Prototype</a:t>
            </a:r>
            <a:endParaRPr/>
          </a:p>
        </p:txBody>
      </p:sp>
      <p:pic>
        <p:nvPicPr>
          <p:cNvPr id="2" name="three_people_tracking">
            <a:hlinkClick r:id="" action="ppaction://media"/>
            <a:extLst>
              <a:ext uri="{FF2B5EF4-FFF2-40B4-BE49-F238E27FC236}">
                <a16:creationId xmlns:a16="http://schemas.microsoft.com/office/drawing/2014/main" id="{E6D96859-7E7D-475D-8540-FBB106C727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7280" y="2099821"/>
            <a:ext cx="4876800" cy="3657600"/>
          </a:xfrm>
          <a:prstGeom prst="rect">
            <a:avLst/>
          </a:prstGeom>
        </p:spPr>
      </p:pic>
      <p:pic>
        <p:nvPicPr>
          <p:cNvPr id="3" name="2D_30fps">
            <a:hlinkClick r:id="" action="ppaction://media"/>
            <a:extLst>
              <a:ext uri="{FF2B5EF4-FFF2-40B4-BE49-F238E27FC236}">
                <a16:creationId xmlns:a16="http://schemas.microsoft.com/office/drawing/2014/main" id="{03F6D651-B298-4FD7-9DD6-0940E73BA54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74080" y="2099821"/>
            <a:ext cx="548904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453221e47_2_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Prototype</a:t>
            </a:r>
            <a:endParaRPr/>
          </a:p>
        </p:txBody>
      </p:sp>
      <p:pic>
        <p:nvPicPr>
          <p:cNvPr id="2" name="2D_warnings_arrows_3fps">
            <a:hlinkClick r:id="" action="ppaction://media"/>
            <a:extLst>
              <a:ext uri="{FF2B5EF4-FFF2-40B4-BE49-F238E27FC236}">
                <a16:creationId xmlns:a16="http://schemas.microsoft.com/office/drawing/2014/main" id="{BE6255EA-EAA1-4083-8FEC-A538F70FF9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66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8062" y="1753164"/>
            <a:ext cx="6755876" cy="45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1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424e42db5_1_14"/>
          <p:cNvSpPr txBox="1">
            <a:spLocks noGrp="1"/>
          </p:cNvSpPr>
          <p:nvPr>
            <p:ph type="title"/>
          </p:nvPr>
        </p:nvSpPr>
        <p:spPr>
          <a:xfrm>
            <a:off x="507475" y="469450"/>
            <a:ext cx="6100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Results</a:t>
            </a:r>
            <a:endParaRPr dirty="0"/>
          </a:p>
        </p:txBody>
      </p:sp>
      <p:cxnSp>
        <p:nvCxnSpPr>
          <p:cNvPr id="134" name="Google Shape;134;g8424e42db5_1_14"/>
          <p:cNvCxnSpPr/>
          <p:nvPr/>
        </p:nvCxnSpPr>
        <p:spPr>
          <a:xfrm>
            <a:off x="619125" y="1119200"/>
            <a:ext cx="10858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Google Shape;183;gb120f84957_2_34">
            <a:extLst>
              <a:ext uri="{FF2B5EF4-FFF2-40B4-BE49-F238E27FC236}">
                <a16:creationId xmlns:a16="http://schemas.microsoft.com/office/drawing/2014/main" id="{A069AD51-EA5C-4A78-B023-9297C6DF1A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9350" y="2189766"/>
            <a:ext cx="2894325" cy="192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4;gb120f84957_2_34">
            <a:extLst>
              <a:ext uri="{FF2B5EF4-FFF2-40B4-BE49-F238E27FC236}">
                <a16:creationId xmlns:a16="http://schemas.microsoft.com/office/drawing/2014/main" id="{F72D4E98-78D1-4240-8E31-5A1C68CA39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750" y="4119300"/>
            <a:ext cx="2894325" cy="19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5;gb120f84957_2_34">
            <a:extLst>
              <a:ext uri="{FF2B5EF4-FFF2-40B4-BE49-F238E27FC236}">
                <a16:creationId xmlns:a16="http://schemas.microsoft.com/office/drawing/2014/main" id="{9BC98391-7B5F-420E-AD3B-B8CC2509B97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775" y="2189800"/>
            <a:ext cx="2894263" cy="19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6;gb120f84957_2_34">
            <a:extLst>
              <a:ext uri="{FF2B5EF4-FFF2-40B4-BE49-F238E27FC236}">
                <a16:creationId xmlns:a16="http://schemas.microsoft.com/office/drawing/2014/main" id="{28EE027D-AD6C-42AD-AD9A-0B4F4475A2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9375" y="4119313"/>
            <a:ext cx="2894275" cy="192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7;gb120f84957_2_34">
            <a:extLst>
              <a:ext uri="{FF2B5EF4-FFF2-40B4-BE49-F238E27FC236}">
                <a16:creationId xmlns:a16="http://schemas.microsoft.com/office/drawing/2014/main" id="{06CADD5F-D90D-4030-B144-FD1E9092455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2750" y="363575"/>
            <a:ext cx="2894325" cy="19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8;gb120f84957_2_34">
            <a:extLst>
              <a:ext uri="{FF2B5EF4-FFF2-40B4-BE49-F238E27FC236}">
                <a16:creationId xmlns:a16="http://schemas.microsoft.com/office/drawing/2014/main" id="{D6EC58FD-D9C7-439F-AFEE-CF84A51D9F6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99338" y="363602"/>
            <a:ext cx="2894325" cy="1929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82;gb120f84957_2_34">
            <a:extLst>
              <a:ext uri="{FF2B5EF4-FFF2-40B4-BE49-F238E27FC236}">
                <a16:creationId xmlns:a16="http://schemas.microsoft.com/office/drawing/2014/main" id="{7C75FE75-C1FB-42AB-825E-E25CDED4388D}"/>
              </a:ext>
            </a:extLst>
          </p:cNvPr>
          <p:cNvSpPr txBox="1">
            <a:spLocks/>
          </p:cNvSpPr>
          <p:nvPr/>
        </p:nvSpPr>
        <p:spPr>
          <a:xfrm>
            <a:off x="615370" y="1396526"/>
            <a:ext cx="5480630" cy="4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68300">
              <a:buSzPts val="2200"/>
              <a:buFont typeface="Calibri"/>
              <a:buChar char="●"/>
            </a:pPr>
            <a:r>
              <a:rPr lang="en-US" sz="2200" dirty="0"/>
              <a:t>Occlusion</a:t>
            </a:r>
          </a:p>
          <a:p>
            <a:pPr lvl="1" indent="-355600">
              <a:spcBef>
                <a:spcPts val="0"/>
              </a:spcBef>
              <a:buSzPts val="2000"/>
              <a:buFont typeface="Calibri"/>
              <a:buChar char="○"/>
            </a:pPr>
            <a:r>
              <a:rPr lang="en-US" sz="2000" dirty="0"/>
              <a:t>Missing bounding boxes</a:t>
            </a:r>
          </a:p>
          <a:p>
            <a:pPr lvl="1" indent="-355600">
              <a:spcBef>
                <a:spcPts val="0"/>
              </a:spcBef>
              <a:buSzPts val="2000"/>
              <a:buFont typeface="Calibri"/>
              <a:buChar char="○"/>
            </a:pPr>
            <a:r>
              <a:rPr lang="en-US" sz="2000" dirty="0"/>
              <a:t>Jump in position</a:t>
            </a:r>
          </a:p>
          <a:p>
            <a:pPr lvl="1" indent="-355600">
              <a:lnSpc>
                <a:spcPct val="100000"/>
              </a:lnSpc>
              <a:spcBef>
                <a:spcPts val="0"/>
              </a:spcBef>
              <a:buSzPts val="2000"/>
              <a:buFont typeface="Calibri"/>
              <a:buChar char="○"/>
            </a:pPr>
            <a:r>
              <a:rPr lang="en-US" sz="2000" dirty="0"/>
              <a:t>Temporarily outdated velocity</a:t>
            </a:r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  <a:buFont typeface="Calibri"/>
              <a:buChar char="●"/>
            </a:pPr>
            <a:r>
              <a:rPr lang="en-US" sz="2200" dirty="0"/>
              <a:t>Tolerance tuning</a:t>
            </a:r>
          </a:p>
          <a:p>
            <a:pPr lvl="1" indent="-355600">
              <a:spcBef>
                <a:spcPts val="0"/>
              </a:spcBef>
              <a:buSzPts val="2000"/>
              <a:buFont typeface="Calibri"/>
              <a:buChar char="○"/>
            </a:pPr>
            <a:r>
              <a:rPr lang="en-US" sz="2000" dirty="0"/>
              <a:t>distance tolerance = 0.3 m</a:t>
            </a:r>
          </a:p>
          <a:p>
            <a:pPr lvl="1" indent="-355600">
              <a:spcBef>
                <a:spcPts val="0"/>
              </a:spcBef>
              <a:buSzPts val="2000"/>
              <a:buFont typeface="Calibri"/>
              <a:buChar char="○"/>
            </a:pPr>
            <a:r>
              <a:rPr lang="en-US" sz="2000" dirty="0"/>
              <a:t>approaching velocity tolerance = 0.5 m/s</a:t>
            </a:r>
          </a:p>
          <a:p>
            <a:pPr indent="-368300">
              <a:spcBef>
                <a:spcPts val="1000"/>
              </a:spcBef>
              <a:buSzPts val="2200"/>
              <a:buFont typeface="Calibri"/>
              <a:buChar char="●"/>
            </a:pPr>
            <a:r>
              <a:rPr lang="en-US" sz="2200" dirty="0"/>
              <a:t>Safety conditions use relative positions and velocities:</a:t>
            </a:r>
          </a:p>
          <a:p>
            <a:pPr lvl="1" indent="-355600">
              <a:spcBef>
                <a:spcPts val="0"/>
              </a:spcBef>
              <a:buSzPts val="2000"/>
              <a:buFont typeface="Calibri"/>
              <a:buChar char="○"/>
            </a:pPr>
            <a:r>
              <a:rPr lang="en-US" sz="2000" dirty="0"/>
              <a:t>velocity pointing at object, no warning if object is moving away fast enough</a:t>
            </a:r>
          </a:p>
          <a:p>
            <a:pPr lvl="1" indent="-355600">
              <a:spcBef>
                <a:spcPts val="0"/>
              </a:spcBef>
              <a:buSzPts val="2000"/>
              <a:buFont typeface="Calibri"/>
              <a:buChar char="○"/>
            </a:pPr>
            <a:r>
              <a:rPr lang="en-US" sz="2000" dirty="0"/>
              <a:t>velocity not pointing at object, warning if relative distance decreasing</a:t>
            </a:r>
          </a:p>
        </p:txBody>
      </p:sp>
    </p:spTree>
    <p:extLst>
      <p:ext uri="{BB962C8B-B14F-4D97-AF65-F5344CB8AC3E}">
        <p14:creationId xmlns:p14="http://schemas.microsoft.com/office/powerpoint/2010/main" val="551659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194" name="Google Shape;194;p8"/>
          <p:cNvSpPr txBox="1">
            <a:spLocks noGrp="1"/>
          </p:cNvSpPr>
          <p:nvPr>
            <p:ph type="body" idx="1"/>
          </p:nvPr>
        </p:nvSpPr>
        <p:spPr>
          <a:xfrm>
            <a:off x="1097275" y="1966024"/>
            <a:ext cx="10058400" cy="4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Successfully used YOLO toolkit on a Princeton RGBD dataset to obtain detections of ‘Person’ class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683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Tracked the people correctly despite occlusion issues using </a:t>
            </a:r>
            <a:r>
              <a:rPr lang="en-US" sz="2200" dirty="0" err="1">
                <a:solidFill>
                  <a:schemeClr val="dk1"/>
                </a:solidFill>
              </a:rPr>
              <a:t>DeepSORT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683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Generated a top view video showing the positions and velocities of the tracked people </a:t>
            </a:r>
            <a:r>
              <a:rPr lang="en-US" sz="2200" dirty="0" err="1">
                <a:solidFill>
                  <a:schemeClr val="dk1"/>
                </a:solidFill>
              </a:rPr>
              <a:t>w.r.t.</a:t>
            </a:r>
            <a:r>
              <a:rPr lang="en-US" sz="2200" dirty="0">
                <a:solidFill>
                  <a:schemeClr val="dk1"/>
                </a:solidFill>
              </a:rPr>
              <a:t> the camera frame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683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Built the Safety Warning System using relative distance and velocity between tracked people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6830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Verified the accurate performance of the Safety Warning System </a:t>
            </a:r>
            <a:r>
              <a:rPr lang="en-US" sz="2200" dirty="0" err="1">
                <a:solidFill>
                  <a:schemeClr val="dk1"/>
                </a:solidFill>
              </a:rPr>
              <a:t>w.r.t.</a:t>
            </a:r>
            <a:r>
              <a:rPr lang="en-US" sz="2200" dirty="0">
                <a:solidFill>
                  <a:schemeClr val="dk1"/>
                </a:solidFill>
              </a:rPr>
              <a:t> the vectors in top view video as well as the corresponding object tracking video</a:t>
            </a: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120f84957_2_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200" name="Google Shape;200;gb120f84957_2_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2200"/>
              <a:buChar char="●"/>
            </a:pPr>
            <a:r>
              <a:rPr lang="en-US" sz="2200" dirty="0">
                <a:solidFill>
                  <a:srgbClr val="262626"/>
                </a:solidFill>
              </a:rPr>
              <a:t>Take into account object shape and size instead of point mass assumption</a:t>
            </a:r>
            <a:endParaRPr sz="2200" dirty="0">
              <a:solidFill>
                <a:srgbClr val="262626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Char char="●"/>
            </a:pPr>
            <a:r>
              <a:rPr lang="en-US" sz="2200" dirty="0">
                <a:solidFill>
                  <a:srgbClr val="262626"/>
                </a:solidFill>
              </a:rPr>
              <a:t>Extension to a mounted device</a:t>
            </a:r>
            <a:endParaRPr sz="2200" dirty="0">
              <a:solidFill>
                <a:srgbClr val="262626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Char char="●"/>
            </a:pPr>
            <a:r>
              <a:rPr lang="en-US" sz="2200" dirty="0">
                <a:solidFill>
                  <a:srgbClr val="262626"/>
                </a:solidFill>
              </a:rPr>
              <a:t>Trajectory tracking and prediction</a:t>
            </a:r>
            <a:endParaRPr sz="2200" dirty="0">
              <a:solidFill>
                <a:srgbClr val="262626"/>
              </a:solidFill>
            </a:endParaRPr>
          </a:p>
          <a:p>
            <a:pPr marL="914400" lvl="1" indent="-3683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Char char="○"/>
            </a:pPr>
            <a:r>
              <a:rPr lang="en-US" sz="2200" dirty="0">
                <a:solidFill>
                  <a:srgbClr val="262626"/>
                </a:solidFill>
              </a:rPr>
              <a:t>for more advanced warnings - based on predictions from current trajectory</a:t>
            </a:r>
            <a:endParaRPr sz="2200" dirty="0">
              <a:solidFill>
                <a:srgbClr val="262626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Char char="○"/>
            </a:pPr>
            <a:r>
              <a:rPr lang="en-US" sz="2200" dirty="0">
                <a:solidFill>
                  <a:srgbClr val="262626"/>
                </a:solidFill>
              </a:rPr>
              <a:t>to overcome occlusion issue - missing position and velocity values</a:t>
            </a:r>
            <a:endParaRPr sz="2200" dirty="0">
              <a:solidFill>
                <a:srgbClr val="262626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2200"/>
              <a:buChar char="●"/>
            </a:pPr>
            <a:r>
              <a:rPr lang="en-US" sz="2200" dirty="0">
                <a:solidFill>
                  <a:srgbClr val="262626"/>
                </a:solidFill>
              </a:rPr>
              <a:t>Safe reaction instructions</a:t>
            </a: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120f84957_0_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06" name="Google Shape;206;gb120f84957_0_14"/>
          <p:cNvSpPr txBox="1">
            <a:spLocks noGrp="1"/>
          </p:cNvSpPr>
          <p:nvPr>
            <p:ph type="body" idx="1"/>
          </p:nvPr>
        </p:nvSpPr>
        <p:spPr>
          <a:xfrm>
            <a:off x="1097275" y="1845724"/>
            <a:ext cx="10058400" cy="4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1900"/>
              <a:buChar char="●"/>
            </a:pPr>
            <a:r>
              <a:rPr lang="en-US" sz="1800" dirty="0">
                <a:solidFill>
                  <a:srgbClr val="262626"/>
                </a:solidFill>
              </a:rPr>
              <a:t>Redmon, J. and Farhadi, A., 2018. Yolov3: An incremental </a:t>
            </a:r>
            <a:r>
              <a:rPr lang="en-US" sz="1800" dirty="0" err="1">
                <a:solidFill>
                  <a:srgbClr val="262626"/>
                </a:solidFill>
              </a:rPr>
              <a:t>improvement.arXiv</a:t>
            </a:r>
            <a:r>
              <a:rPr lang="en-US" sz="1800" dirty="0">
                <a:solidFill>
                  <a:srgbClr val="262626"/>
                </a:solidFill>
              </a:rPr>
              <a:t> preprint arXiv:1804.02767. </a:t>
            </a:r>
            <a:endParaRPr sz="1800" dirty="0">
              <a:solidFill>
                <a:srgbClr val="262626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1900"/>
              <a:buChar char="●"/>
            </a:pPr>
            <a:r>
              <a:rPr lang="en-US" sz="1800" dirty="0">
                <a:solidFill>
                  <a:srgbClr val="262626"/>
                </a:solidFill>
              </a:rPr>
              <a:t>Redmon, J. and Farhadi, A., 2017. Yolo9000: Better, faster, </a:t>
            </a:r>
            <a:r>
              <a:rPr lang="en-US" sz="1800" dirty="0" err="1">
                <a:solidFill>
                  <a:srgbClr val="262626"/>
                </a:solidFill>
              </a:rPr>
              <a:t>stronger.In</a:t>
            </a:r>
            <a:r>
              <a:rPr lang="en-US" sz="1800" dirty="0">
                <a:solidFill>
                  <a:srgbClr val="262626"/>
                </a:solidFill>
              </a:rPr>
              <a:t> Proceedings of the IEEE conference on computer vision and pattern recognition(pp. 7263-7271).</a:t>
            </a:r>
            <a:endParaRPr sz="1800" dirty="0">
              <a:solidFill>
                <a:srgbClr val="262626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1900"/>
              <a:buChar char="●"/>
            </a:pPr>
            <a:r>
              <a:rPr lang="en-US" sz="1800" dirty="0">
                <a:solidFill>
                  <a:srgbClr val="262626"/>
                </a:solidFill>
              </a:rPr>
              <a:t>Lin, T.Y., Maire, M., </a:t>
            </a:r>
            <a:r>
              <a:rPr lang="en-US" sz="1800" dirty="0" err="1">
                <a:solidFill>
                  <a:srgbClr val="262626"/>
                </a:solidFill>
              </a:rPr>
              <a:t>Belongie</a:t>
            </a:r>
            <a:r>
              <a:rPr lang="en-US" sz="1800" dirty="0">
                <a:solidFill>
                  <a:srgbClr val="262626"/>
                </a:solidFill>
              </a:rPr>
              <a:t>, S., Hays, J., </a:t>
            </a:r>
            <a:r>
              <a:rPr lang="en-US" sz="1800" dirty="0" err="1">
                <a:solidFill>
                  <a:srgbClr val="262626"/>
                </a:solidFill>
              </a:rPr>
              <a:t>Perona</a:t>
            </a:r>
            <a:r>
              <a:rPr lang="en-US" sz="1800" dirty="0">
                <a:solidFill>
                  <a:srgbClr val="262626"/>
                </a:solidFill>
              </a:rPr>
              <a:t>, P., Ramanan, D., Doll ́</a:t>
            </a:r>
            <a:r>
              <a:rPr lang="en-US" sz="1800" dirty="0" err="1">
                <a:solidFill>
                  <a:srgbClr val="262626"/>
                </a:solidFill>
              </a:rPr>
              <a:t>ar</a:t>
            </a:r>
            <a:r>
              <a:rPr lang="en-US" sz="1800" dirty="0">
                <a:solidFill>
                  <a:srgbClr val="262626"/>
                </a:solidFill>
              </a:rPr>
              <a:t>, P. and </a:t>
            </a:r>
            <a:r>
              <a:rPr lang="en-US" sz="1800" dirty="0" err="1">
                <a:solidFill>
                  <a:srgbClr val="262626"/>
                </a:solidFill>
              </a:rPr>
              <a:t>Zitnick</a:t>
            </a:r>
            <a:r>
              <a:rPr lang="en-US" sz="1800" dirty="0">
                <a:solidFill>
                  <a:srgbClr val="262626"/>
                </a:solidFill>
              </a:rPr>
              <a:t>, C.L., 2014, September. Microsoft coco: Common objects in </a:t>
            </a:r>
            <a:r>
              <a:rPr lang="en-US" sz="1800" dirty="0" err="1">
                <a:solidFill>
                  <a:srgbClr val="262626"/>
                </a:solidFill>
              </a:rPr>
              <a:t>context.In</a:t>
            </a:r>
            <a:r>
              <a:rPr lang="en-US" sz="1800" dirty="0">
                <a:solidFill>
                  <a:srgbClr val="262626"/>
                </a:solidFill>
              </a:rPr>
              <a:t> European conference on computer vision (pp. 740-755). Springer, Cham.</a:t>
            </a:r>
            <a:endParaRPr sz="1800" dirty="0">
              <a:solidFill>
                <a:srgbClr val="262626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1900"/>
              <a:buChar char="●"/>
            </a:pPr>
            <a:r>
              <a:rPr lang="en-US" sz="1800" dirty="0" err="1">
                <a:solidFill>
                  <a:srgbClr val="262626"/>
                </a:solidFill>
              </a:rPr>
              <a:t>Wojke</a:t>
            </a:r>
            <a:r>
              <a:rPr lang="en-US" sz="1800" dirty="0">
                <a:solidFill>
                  <a:srgbClr val="262626"/>
                </a:solidFill>
              </a:rPr>
              <a:t>, N. and Bewley, A., 2018, March. Deep cosine metric learning for person re-</a:t>
            </a:r>
            <a:r>
              <a:rPr lang="en-US" sz="1800" dirty="0" err="1">
                <a:solidFill>
                  <a:srgbClr val="262626"/>
                </a:solidFill>
              </a:rPr>
              <a:t>identification.In</a:t>
            </a:r>
            <a:r>
              <a:rPr lang="en-US" sz="1800" dirty="0">
                <a:solidFill>
                  <a:srgbClr val="262626"/>
                </a:solidFill>
              </a:rPr>
              <a:t> 2018 IEEE winter conference on </a:t>
            </a:r>
            <a:r>
              <a:rPr lang="en-US" sz="1800" dirty="0" err="1">
                <a:solidFill>
                  <a:srgbClr val="262626"/>
                </a:solidFill>
              </a:rPr>
              <a:t>applicationsof</a:t>
            </a:r>
            <a:r>
              <a:rPr lang="en-US" sz="1800" dirty="0">
                <a:solidFill>
                  <a:srgbClr val="262626"/>
                </a:solidFill>
              </a:rPr>
              <a:t> computer vision (WACV) (pp. 748-756). IEEE. </a:t>
            </a:r>
            <a:endParaRPr sz="1800" dirty="0">
              <a:solidFill>
                <a:srgbClr val="262626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1900"/>
              <a:buChar char="●"/>
            </a:pPr>
            <a:r>
              <a:rPr lang="en-US" sz="1800" dirty="0" err="1">
                <a:solidFill>
                  <a:srgbClr val="262626"/>
                </a:solidFill>
              </a:rPr>
              <a:t>Wojke</a:t>
            </a:r>
            <a:r>
              <a:rPr lang="en-US" sz="1800" dirty="0">
                <a:solidFill>
                  <a:srgbClr val="262626"/>
                </a:solidFill>
              </a:rPr>
              <a:t>, N., Bewley, A. and Paulus, D., 2017, September. Simple online and </a:t>
            </a:r>
            <a:r>
              <a:rPr lang="en-US" sz="1800" dirty="0" err="1">
                <a:solidFill>
                  <a:srgbClr val="262626"/>
                </a:solidFill>
              </a:rPr>
              <a:t>realtime</a:t>
            </a:r>
            <a:r>
              <a:rPr lang="en-US" sz="1800" dirty="0">
                <a:solidFill>
                  <a:srgbClr val="262626"/>
                </a:solidFill>
              </a:rPr>
              <a:t> tracking with a deep association </a:t>
            </a:r>
            <a:r>
              <a:rPr lang="en-US" sz="1800" dirty="0" err="1">
                <a:solidFill>
                  <a:srgbClr val="262626"/>
                </a:solidFill>
              </a:rPr>
              <a:t>metric.In</a:t>
            </a:r>
            <a:r>
              <a:rPr lang="en-US" sz="1800" dirty="0">
                <a:solidFill>
                  <a:srgbClr val="262626"/>
                </a:solidFill>
              </a:rPr>
              <a:t> 2017 IEEE international conference on image processing (ICIP) (pp. 3645-3649). IEEE.</a:t>
            </a:r>
            <a:endParaRPr sz="1800" dirty="0">
              <a:solidFill>
                <a:srgbClr val="262626"/>
              </a:solidFill>
            </a:endParaRPr>
          </a:p>
          <a:p>
            <a:pPr marL="457200" lvl="0" indent="-3492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1900"/>
              <a:buChar char="●"/>
            </a:pPr>
            <a:r>
              <a:rPr lang="en-US" sz="1800" dirty="0">
                <a:solidFill>
                  <a:srgbClr val="262626"/>
                </a:solidFill>
              </a:rPr>
              <a:t>Princeton Tracking Benchmark, http://tracking.cs.princeton.edu/dataset.html</a:t>
            </a:r>
            <a:endParaRPr sz="1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453221e47_1_38"/>
          <p:cNvSpPr txBox="1">
            <a:spLocks noGrp="1"/>
          </p:cNvSpPr>
          <p:nvPr>
            <p:ph type="title"/>
          </p:nvPr>
        </p:nvSpPr>
        <p:spPr>
          <a:xfrm>
            <a:off x="1066805" y="1862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424e42db5_1_2"/>
          <p:cNvSpPr txBox="1">
            <a:spLocks noGrp="1"/>
          </p:cNvSpPr>
          <p:nvPr>
            <p:ph type="title"/>
          </p:nvPr>
        </p:nvSpPr>
        <p:spPr>
          <a:xfrm>
            <a:off x="667850" y="849750"/>
            <a:ext cx="6100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101" name="Google Shape;101;g8424e42db5_1_2"/>
          <p:cNvSpPr txBox="1"/>
          <p:nvPr/>
        </p:nvSpPr>
        <p:spPr>
          <a:xfrm>
            <a:off x="667850" y="2352680"/>
            <a:ext cx="6398400" cy="321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Deployment of autonomous robots and vehicles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Highly dynamic environments can lead to hazardous situations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Humans gauge danger instinctively, while robots do not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Even with IR, robots are nearsighted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Safety of humans in these situations is critical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g8424e42db5_1_2"/>
          <p:cNvPicPr preferRelativeResize="0"/>
          <p:nvPr/>
        </p:nvPicPr>
        <p:blipFill rotWithShape="1">
          <a:blip r:embed="rId3">
            <a:alphaModFix/>
          </a:blip>
          <a:srcRect r="18533"/>
          <a:stretch/>
        </p:blipFill>
        <p:spPr>
          <a:xfrm>
            <a:off x="7393050" y="3310200"/>
            <a:ext cx="4149202" cy="286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g8424e42db5_1_2"/>
          <p:cNvCxnSpPr/>
          <p:nvPr/>
        </p:nvCxnSpPr>
        <p:spPr>
          <a:xfrm>
            <a:off x="771525" y="1614500"/>
            <a:ext cx="73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" name="Google Shape;104;g8424e42db5_1_2"/>
          <p:cNvPicPr preferRelativeResize="0"/>
          <p:nvPr/>
        </p:nvPicPr>
        <p:blipFill rotWithShape="1">
          <a:blip r:embed="rId4">
            <a:alphaModFix/>
          </a:blip>
          <a:srcRect l="5749" r="8176"/>
          <a:stretch/>
        </p:blipFill>
        <p:spPr>
          <a:xfrm>
            <a:off x="7393050" y="408775"/>
            <a:ext cx="4149199" cy="27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120f84957_2_0"/>
          <p:cNvSpPr txBox="1">
            <a:spLocks noGrp="1"/>
          </p:cNvSpPr>
          <p:nvPr>
            <p:ph type="title"/>
          </p:nvPr>
        </p:nvSpPr>
        <p:spPr>
          <a:xfrm>
            <a:off x="684050" y="533425"/>
            <a:ext cx="6100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Idea</a:t>
            </a:r>
            <a:endParaRPr/>
          </a:p>
        </p:txBody>
      </p:sp>
      <p:pic>
        <p:nvPicPr>
          <p:cNvPr id="111" name="Google Shape;111;gb120f84957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778" y="2498638"/>
            <a:ext cx="5624626" cy="31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b120f84957_2_0"/>
          <p:cNvSpPr txBox="1"/>
          <p:nvPr/>
        </p:nvSpPr>
        <p:spPr>
          <a:xfrm>
            <a:off x="684050" y="2351625"/>
            <a:ext cx="50766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Multi-object tracking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just" rtl="0"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○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for object detection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just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○"/>
            </a:pP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DeepSORT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tracking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just" rtl="0"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Safety module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rtl="0"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○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 and velocity tracking </a:t>
            </a: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w.r.t.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the camera frame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just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○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Safety conditions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just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○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Warning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b120f84957_2_0"/>
          <p:cNvSpPr txBox="1"/>
          <p:nvPr/>
        </p:nvSpPr>
        <p:spPr>
          <a:xfrm>
            <a:off x="685800" y="1329713"/>
            <a:ext cx="105681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 safety warning system that makes use of multi-object tracking with bounding boxes to issue warnings before possible collisions among objects in a scene of interest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gb120f84957_2_0"/>
          <p:cNvCxnSpPr/>
          <p:nvPr/>
        </p:nvCxnSpPr>
        <p:spPr>
          <a:xfrm>
            <a:off x="771525" y="1271600"/>
            <a:ext cx="10858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453221e47_1_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Impact on Society</a:t>
            </a:r>
            <a:endParaRPr/>
          </a:p>
        </p:txBody>
      </p:sp>
      <p:sp>
        <p:nvSpPr>
          <p:cNvPr id="120" name="Google Shape;120;g8453221e47_1_0"/>
          <p:cNvSpPr txBox="1"/>
          <p:nvPr/>
        </p:nvSpPr>
        <p:spPr>
          <a:xfrm>
            <a:off x="857388" y="1945749"/>
            <a:ext cx="10172400" cy="4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As an external device: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○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Large field of view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○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Examples -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■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Industrial robots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■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Collaborative robots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■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Service robots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As a mounted device: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○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Object reaction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○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-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6830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■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Autonomous vehicles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8453221e4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75" y="1945753"/>
            <a:ext cx="2785125" cy="18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8453221e4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2025" y="1946801"/>
            <a:ext cx="2785125" cy="185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8453221e47_1_0"/>
          <p:cNvPicPr preferRelativeResize="0"/>
          <p:nvPr/>
        </p:nvPicPr>
        <p:blipFill rotWithShape="1">
          <a:blip r:embed="rId5">
            <a:alphaModFix/>
          </a:blip>
          <a:srcRect r="15590"/>
          <a:stretch/>
        </p:blipFill>
        <p:spPr>
          <a:xfrm>
            <a:off x="5667375" y="4012113"/>
            <a:ext cx="2785125" cy="18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8453221e47_1_0"/>
          <p:cNvPicPr preferRelativeResize="0"/>
          <p:nvPr/>
        </p:nvPicPr>
        <p:blipFill rotWithShape="1">
          <a:blip r:embed="rId6">
            <a:alphaModFix/>
          </a:blip>
          <a:srcRect l="5522" t="12012" r="8861" b="12005"/>
          <a:stretch/>
        </p:blipFill>
        <p:spPr>
          <a:xfrm>
            <a:off x="8722025" y="4010050"/>
            <a:ext cx="2785124" cy="18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424e42db5_1_14"/>
          <p:cNvSpPr txBox="1">
            <a:spLocks noGrp="1"/>
          </p:cNvSpPr>
          <p:nvPr>
            <p:ph type="title"/>
          </p:nvPr>
        </p:nvSpPr>
        <p:spPr>
          <a:xfrm>
            <a:off x="507475" y="469450"/>
            <a:ext cx="6100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31" name="Google Shape;131;g8424e42db5_1_14"/>
          <p:cNvSpPr txBox="1"/>
          <p:nvPr/>
        </p:nvSpPr>
        <p:spPr>
          <a:xfrm>
            <a:off x="570875" y="918750"/>
            <a:ext cx="114564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Princeton Tracking Benchmark (RGB-D): </a:t>
            </a:r>
            <a:r>
              <a:rPr lang="en-US" sz="2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http://tracking.cs.princeton.edu/dataset.html</a:t>
            </a:r>
            <a:endParaRPr sz="2200" dirty="0"/>
          </a:p>
        </p:txBody>
      </p:sp>
      <p:pic>
        <p:nvPicPr>
          <p:cNvPr id="132" name="Google Shape;132;g8424e42db5_1_14"/>
          <p:cNvPicPr preferRelativeResize="0"/>
          <p:nvPr/>
        </p:nvPicPr>
        <p:blipFill rotWithShape="1">
          <a:blip r:embed="rId4">
            <a:alphaModFix/>
          </a:blip>
          <a:srcRect l="49877"/>
          <a:stretch/>
        </p:blipFill>
        <p:spPr>
          <a:xfrm>
            <a:off x="5232525" y="1948826"/>
            <a:ext cx="6498201" cy="34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8424e42db5_1_14"/>
          <p:cNvSpPr txBox="1"/>
          <p:nvPr/>
        </p:nvSpPr>
        <p:spPr>
          <a:xfrm>
            <a:off x="643625" y="1582350"/>
            <a:ext cx="75807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 Folder: 8-bit PNG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 Folder: 16-bit PNG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○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3 bit swap to the last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frames.json</a:t>
            </a: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100"/>
              <a:buFont typeface="Calibri"/>
              <a:buChar char="○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Intrinsic Camera Parameters: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000"/>
              <a:buFont typeface="Calibri"/>
              <a:buChar char="■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: 3x3 intrinsic matrix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000"/>
              <a:buFont typeface="Calibri"/>
              <a:buChar char="■"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fov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field of view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100"/>
              <a:buFont typeface="Calibri"/>
              <a:buChar char="○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Length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100"/>
              <a:buFont typeface="Calibri"/>
              <a:buChar char="○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 image Timestamps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100"/>
              <a:buFont typeface="Calibri"/>
              <a:buChar char="○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 image Frame IDs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100"/>
              <a:buFont typeface="Calibri"/>
              <a:buChar char="○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 image Timestamps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100"/>
              <a:buFont typeface="Calibri"/>
              <a:buChar char="○"/>
            </a:pPr>
            <a:r>
              <a:rPr 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 image Frame IDs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200"/>
              <a:buFont typeface="Calibri"/>
              <a:buChar char="●"/>
            </a:pPr>
            <a:r>
              <a:rPr lang="en-U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the “Three People” Princeton Dataset for this project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g8424e42db5_1_14"/>
          <p:cNvCxnSpPr/>
          <p:nvPr/>
        </p:nvCxnSpPr>
        <p:spPr>
          <a:xfrm>
            <a:off x="619125" y="1119200"/>
            <a:ext cx="10858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453221e47_1_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YOLOv3</a:t>
            </a:r>
            <a:endParaRPr/>
          </a:p>
        </p:txBody>
      </p:sp>
      <p:sp>
        <p:nvSpPr>
          <p:cNvPr id="140" name="Google Shape;140;g8453221e47_1_7"/>
          <p:cNvSpPr txBox="1">
            <a:spLocks noGrp="1"/>
          </p:cNvSpPr>
          <p:nvPr>
            <p:ph type="body" idx="1"/>
          </p:nvPr>
        </p:nvSpPr>
        <p:spPr>
          <a:xfrm>
            <a:off x="1097275" y="2346063"/>
            <a:ext cx="5032200" cy="27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4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Robust and fast multi-object multi-class object detection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4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Darknet-53 for image classification and feature extraction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CCFF"/>
              </a:buClr>
              <a:buSzPts val="24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COCO dataset weights used for this project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141" name="Google Shape;141;g8453221e47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477" y="1889803"/>
            <a:ext cx="57150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DeepSORT</a:t>
            </a:r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body" idx="1"/>
          </p:nvPr>
        </p:nvSpPr>
        <p:spPr>
          <a:xfrm>
            <a:off x="1097275" y="2007904"/>
            <a:ext cx="10058400" cy="10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FF"/>
              </a:buClr>
              <a:buSzPts val="24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Predictions using Kalman Filter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CCFF"/>
              </a:buClr>
              <a:buSzPts val="24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Mahalanobis distance and cosine distance between the appearance feature vector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t="35043" b="11665"/>
          <a:stretch/>
        </p:blipFill>
        <p:spPr>
          <a:xfrm>
            <a:off x="1172066" y="3226786"/>
            <a:ext cx="9847868" cy="295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120f84957_2_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Safety Module</a:t>
            </a:r>
            <a:endParaRPr/>
          </a:p>
        </p:txBody>
      </p:sp>
      <p:sp>
        <p:nvSpPr>
          <p:cNvPr id="154" name="Google Shape;154;gb120f84957_2_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2200"/>
              <a:buChar char="●"/>
            </a:pPr>
            <a:r>
              <a:rPr lang="en-US" sz="2200">
                <a:solidFill>
                  <a:srgbClr val="262626"/>
                </a:solidFill>
              </a:rPr>
              <a:t>The following transforms were applied to obtain object positions in camera coordinates:</a:t>
            </a: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2200"/>
              <a:buChar char="●"/>
            </a:pPr>
            <a:r>
              <a:rPr lang="en-US" sz="2200">
                <a:solidFill>
                  <a:srgbClr val="262626"/>
                </a:solidFill>
              </a:rPr>
              <a:t>The instantaneous velocities of each object are calculated using their positions in the current and previous frames, and the frame rate</a:t>
            </a: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5" name="Google Shape;155;gb120f84957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088" y="2779813"/>
            <a:ext cx="7850774" cy="21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120f84957_2_2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Safety Module</a:t>
            </a:r>
            <a:endParaRPr/>
          </a:p>
        </p:txBody>
      </p:sp>
      <p:sp>
        <p:nvSpPr>
          <p:cNvPr id="161" name="Google Shape;161;gb120f84957_2_25"/>
          <p:cNvSpPr txBox="1">
            <a:spLocks noGrp="1"/>
          </p:cNvSpPr>
          <p:nvPr>
            <p:ph type="body" idx="1"/>
          </p:nvPr>
        </p:nvSpPr>
        <p:spPr>
          <a:xfrm>
            <a:off x="1097280" y="17695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2000"/>
              <a:buChar char="●"/>
            </a:pPr>
            <a:r>
              <a:rPr lang="en-US" dirty="0">
                <a:solidFill>
                  <a:srgbClr val="262626"/>
                </a:solidFill>
              </a:rPr>
              <a:t>Relative position and velocity vectors between each pair of objects is used to evaluate the following safety conditions: </a:t>
            </a:r>
            <a:endParaRPr dirty="0">
              <a:solidFill>
                <a:srgbClr val="262626"/>
              </a:solidFill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2000"/>
              <a:buChar char="○"/>
            </a:pPr>
            <a:r>
              <a:rPr lang="en-US" sz="2000" dirty="0">
                <a:solidFill>
                  <a:srgbClr val="262626"/>
                </a:solidFill>
              </a:rPr>
              <a:t>Condition 1: Far away but approaching fast</a:t>
            </a:r>
            <a:endParaRPr sz="2000" dirty="0">
              <a:solidFill>
                <a:srgbClr val="262626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</a:rPr>
              <a:t>p</a:t>
            </a:r>
            <a:r>
              <a:rPr lang="en-US" sz="1700" baseline="-25000" dirty="0" err="1">
                <a:solidFill>
                  <a:schemeClr val="dk1"/>
                </a:solidFill>
              </a:rPr>
              <a:t>AB</a:t>
            </a:r>
            <a:r>
              <a:rPr lang="en-US" sz="1700" dirty="0">
                <a:solidFill>
                  <a:schemeClr val="dk1"/>
                </a:solidFill>
              </a:rPr>
              <a:t> &gt; distance tolerance AND </a:t>
            </a:r>
            <a:r>
              <a:rPr lang="en-US" sz="1700" dirty="0" err="1">
                <a:solidFill>
                  <a:schemeClr val="dk1"/>
                </a:solidFill>
              </a:rPr>
              <a:t>V</a:t>
            </a:r>
            <a:r>
              <a:rPr lang="en-US" sz="1700" baseline="-25000" dirty="0" err="1">
                <a:solidFill>
                  <a:schemeClr val="dk1"/>
                </a:solidFill>
              </a:rPr>
              <a:t>app</a:t>
            </a:r>
            <a:r>
              <a:rPr lang="en-US" sz="1700" dirty="0">
                <a:solidFill>
                  <a:schemeClr val="dk1"/>
                </a:solidFill>
              </a:rPr>
              <a:t> &gt; approaching tolerance =&gt; “APPROACHING” warning</a:t>
            </a:r>
            <a:endParaRPr sz="1900" dirty="0">
              <a:solidFill>
                <a:srgbClr val="262626"/>
              </a:solidFill>
            </a:endParaRPr>
          </a:p>
          <a:p>
            <a:pPr marL="914400" lvl="1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CCFF"/>
              </a:buClr>
              <a:buSzPts val="2000"/>
              <a:buChar char="○"/>
            </a:pPr>
            <a:r>
              <a:rPr lang="en-US" sz="2000" dirty="0">
                <a:solidFill>
                  <a:srgbClr val="262626"/>
                </a:solidFill>
              </a:rPr>
              <a:t>Condition 2: Close-by and approaching fast</a:t>
            </a:r>
            <a:endParaRPr sz="2000" dirty="0">
              <a:solidFill>
                <a:srgbClr val="262626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dk1"/>
                </a:solidFill>
              </a:rPr>
              <a:t>p</a:t>
            </a:r>
            <a:r>
              <a:rPr lang="en-US" sz="1700" baseline="-25000" dirty="0" err="1">
                <a:solidFill>
                  <a:schemeClr val="dk1"/>
                </a:solidFill>
              </a:rPr>
              <a:t>AB</a:t>
            </a:r>
            <a:r>
              <a:rPr lang="en-US" sz="1700" dirty="0">
                <a:solidFill>
                  <a:schemeClr val="dk1"/>
                </a:solidFill>
              </a:rPr>
              <a:t> &lt;= distance tolerance AND </a:t>
            </a:r>
            <a:r>
              <a:rPr lang="en-US" sz="1700" dirty="0" err="1">
                <a:solidFill>
                  <a:schemeClr val="dk1"/>
                </a:solidFill>
              </a:rPr>
              <a:t>V</a:t>
            </a:r>
            <a:r>
              <a:rPr lang="en-US" sz="1700" baseline="-25000" dirty="0" err="1">
                <a:solidFill>
                  <a:schemeClr val="dk1"/>
                </a:solidFill>
              </a:rPr>
              <a:t>app</a:t>
            </a:r>
            <a:r>
              <a:rPr lang="en-US" sz="1700" dirty="0">
                <a:solidFill>
                  <a:schemeClr val="dk1"/>
                </a:solidFill>
              </a:rPr>
              <a:t> &gt; approaching tolerance =&gt; “DANGER” warning</a:t>
            </a:r>
            <a:endParaRPr sz="1700" dirty="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62" name="Google Shape;162;gb120f84957_2_25"/>
          <p:cNvPicPr preferRelativeResize="0"/>
          <p:nvPr/>
        </p:nvPicPr>
        <p:blipFill rotWithShape="1">
          <a:blip r:embed="rId3">
            <a:alphaModFix/>
          </a:blip>
          <a:srcRect t="11041" b="7412"/>
          <a:stretch/>
        </p:blipFill>
        <p:spPr>
          <a:xfrm>
            <a:off x="3187026" y="4311125"/>
            <a:ext cx="5878901" cy="19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803</Words>
  <Application>Microsoft Office PowerPoint</Application>
  <PresentationFormat>Widescreen</PresentationFormat>
  <Paragraphs>129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Retrospect</vt:lpstr>
      <vt:lpstr>Object Tracking for Safety</vt:lpstr>
      <vt:lpstr>Motivation</vt:lpstr>
      <vt:lpstr>Idea</vt:lpstr>
      <vt:lpstr>Impact on Society</vt:lpstr>
      <vt:lpstr>Dataset</vt:lpstr>
      <vt:lpstr>YOLOv3</vt:lpstr>
      <vt:lpstr>DeepSORT</vt:lpstr>
      <vt:lpstr>Safety Module</vt:lpstr>
      <vt:lpstr>Safety Module</vt:lpstr>
      <vt:lpstr>Prototype</vt:lpstr>
      <vt:lpstr>Prototype</vt:lpstr>
      <vt:lpstr>Results</vt:lpstr>
      <vt:lpstr>Conclusions</vt:lpstr>
      <vt:lpstr>Future Work</vt:lpstr>
      <vt:lpstr>References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Tracking for Safety</dc:title>
  <dc:creator>Saptadeep Debnath</dc:creator>
  <cp:lastModifiedBy>Saptadeep Debnath</cp:lastModifiedBy>
  <cp:revision>3</cp:revision>
  <dcterms:created xsi:type="dcterms:W3CDTF">2020-04-26T17:35:45Z</dcterms:created>
  <dcterms:modified xsi:type="dcterms:W3CDTF">2020-12-14T02:25:23Z</dcterms:modified>
</cp:coreProperties>
</file>